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7" r:id="rId2"/>
    <p:sldId id="264" r:id="rId3"/>
    <p:sldId id="261" r:id="rId4"/>
    <p:sldId id="268" r:id="rId5"/>
    <p:sldId id="266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9BD5"/>
    <a:srgbClr val="E304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63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DD4FE-C003-41A6-AD84-C953C2510461}" type="datetimeFigureOut">
              <a:rPr lang="nl-NL" smtClean="0"/>
              <a:t>3-8-2023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3058-1188-4FD1-95CA-1A7D8E9863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5091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DD4FE-C003-41A6-AD84-C953C2510461}" type="datetimeFigureOut">
              <a:rPr lang="nl-NL" smtClean="0"/>
              <a:t>3-8-2023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3058-1188-4FD1-95CA-1A7D8E9863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0958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DD4FE-C003-41A6-AD84-C953C2510461}" type="datetimeFigureOut">
              <a:rPr lang="nl-NL" smtClean="0"/>
              <a:t>3-8-2023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3058-1188-4FD1-95CA-1A7D8E9863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61629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DD4FE-C003-41A6-AD84-C953C2510461}" type="datetimeFigureOut">
              <a:rPr lang="nl-NL" smtClean="0"/>
              <a:t>3-8-2023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3058-1188-4FD1-95CA-1A7D8E9863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6535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DD4FE-C003-41A6-AD84-C953C2510461}" type="datetimeFigureOut">
              <a:rPr lang="nl-NL" smtClean="0"/>
              <a:t>3-8-2023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3058-1188-4FD1-95CA-1A7D8E9863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567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DD4FE-C003-41A6-AD84-C953C2510461}" type="datetimeFigureOut">
              <a:rPr lang="nl-NL" smtClean="0"/>
              <a:t>3-8-2023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3058-1188-4FD1-95CA-1A7D8E9863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25941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DD4FE-C003-41A6-AD84-C953C2510461}" type="datetimeFigureOut">
              <a:rPr lang="nl-NL" smtClean="0"/>
              <a:t>3-8-2023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3058-1188-4FD1-95CA-1A7D8E9863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63027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DD4FE-C003-41A6-AD84-C953C2510461}" type="datetimeFigureOut">
              <a:rPr lang="nl-NL" smtClean="0"/>
              <a:t>3-8-2023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3058-1188-4FD1-95CA-1A7D8E9863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095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DD4FE-C003-41A6-AD84-C953C2510461}" type="datetimeFigureOut">
              <a:rPr lang="nl-NL" smtClean="0"/>
              <a:t>3-8-2023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3058-1188-4FD1-95CA-1A7D8E9863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9566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DD4FE-C003-41A6-AD84-C953C2510461}" type="datetimeFigureOut">
              <a:rPr lang="nl-NL" smtClean="0"/>
              <a:t>3-8-2023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3058-1188-4FD1-95CA-1A7D8E9863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7433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DD4FE-C003-41A6-AD84-C953C2510461}" type="datetimeFigureOut">
              <a:rPr lang="nl-NL" smtClean="0"/>
              <a:t>3-8-2023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3058-1188-4FD1-95CA-1A7D8E9863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8422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DD4FE-C003-41A6-AD84-C953C2510461}" type="datetimeFigureOut">
              <a:rPr lang="nl-NL" smtClean="0"/>
              <a:t>3-8-2023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43058-1188-4FD1-95CA-1A7D8E986399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800"/>
          </a:p>
        </p:txBody>
      </p:sp>
    </p:spTree>
    <p:extLst>
      <p:ext uri="{BB962C8B-B14F-4D97-AF65-F5344CB8AC3E}">
        <p14:creationId xmlns:p14="http://schemas.microsoft.com/office/powerpoint/2010/main" val="842278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5418" y="2265633"/>
            <a:ext cx="6301164" cy="2326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46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ChangeArrowheads="1"/>
          </p:cNvSpPr>
          <p:nvPr/>
        </p:nvSpPr>
        <p:spPr bwMode="auto">
          <a:xfrm>
            <a:off x="2209800" y="533400"/>
            <a:ext cx="7773988" cy="1023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b="1">
                <a:solidFill>
                  <a:schemeClr val="tx2"/>
                </a:solidFill>
              </a:rPr>
              <a:t>Conflict of Interest Disclosure Form</a:t>
            </a:r>
          </a:p>
          <a:p>
            <a:pPr>
              <a:lnSpc>
                <a:spcPts val="2600"/>
              </a:lnSpc>
              <a:spcBef>
                <a:spcPct val="0"/>
              </a:spcBef>
              <a:buNone/>
            </a:pPr>
            <a:r>
              <a:rPr lang="en-GB" altLang="nl-NL" sz="1600">
                <a:solidFill>
                  <a:srgbClr val="1F1C59"/>
                </a:solidFill>
              </a:rPr>
              <a:t>In accordance with the rules of the Health Care Inspectorate (IGZ)</a:t>
            </a:r>
            <a:endParaRPr lang="en-US" altLang="nl-NL" sz="1600">
              <a:solidFill>
                <a:srgbClr val="1F1C59"/>
              </a:solidFill>
            </a:endParaRPr>
          </a:p>
        </p:txBody>
      </p:sp>
      <p:sp>
        <p:nvSpPr>
          <p:cNvPr id="4099" name="Rectangle 4"/>
          <p:cNvSpPr>
            <a:spLocks noChangeArrowheads="1"/>
          </p:cNvSpPr>
          <p:nvPr/>
        </p:nvSpPr>
        <p:spPr bwMode="auto">
          <a:xfrm>
            <a:off x="2209801" y="1931989"/>
            <a:ext cx="150971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nl-NL" sz="2000" b="1">
                <a:solidFill>
                  <a:srgbClr val="1F1C59"/>
                </a:solidFill>
              </a:rPr>
              <a:t>Name:</a:t>
            </a:r>
            <a:endParaRPr lang="en-US" altLang="nl-NL" sz="1800">
              <a:solidFill>
                <a:srgbClr val="1F1C59"/>
              </a:solidFill>
            </a:endParaRPr>
          </a:p>
        </p:txBody>
      </p:sp>
      <p:sp>
        <p:nvSpPr>
          <p:cNvPr id="4100" name="Rectangle 5"/>
          <p:cNvSpPr>
            <a:spLocks noChangeArrowheads="1"/>
          </p:cNvSpPr>
          <p:nvPr/>
        </p:nvSpPr>
        <p:spPr bwMode="auto">
          <a:xfrm>
            <a:off x="3648075" y="1931989"/>
            <a:ext cx="59753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nl-NL" sz="2000">
                <a:solidFill>
                  <a:srgbClr val="1F1C59"/>
                </a:solidFill>
              </a:rPr>
              <a:t>[ </a:t>
            </a:r>
            <a:r>
              <a:rPr lang="en-US" altLang="nl-NL" sz="2000" i="1">
                <a:solidFill>
                  <a:srgbClr val="1F1C59"/>
                </a:solidFill>
              </a:rPr>
              <a:t>enter your name</a:t>
            </a:r>
            <a:r>
              <a:rPr lang="en-US" altLang="nl-NL" sz="2000">
                <a:solidFill>
                  <a:srgbClr val="1F1C59"/>
                </a:solidFill>
              </a:rPr>
              <a:t>]</a:t>
            </a:r>
            <a:endParaRPr lang="en-US" altLang="nl-NL" sz="1800">
              <a:solidFill>
                <a:srgbClr val="1F1C59"/>
              </a:solidFill>
            </a:endParaRPr>
          </a:p>
        </p:txBody>
      </p:sp>
      <p:sp>
        <p:nvSpPr>
          <p:cNvPr id="4101" name="Rectangle 6"/>
          <p:cNvSpPr>
            <a:spLocks noChangeArrowheads="1"/>
          </p:cNvSpPr>
          <p:nvPr/>
        </p:nvSpPr>
        <p:spPr bwMode="auto">
          <a:xfrm>
            <a:off x="2209801" y="2349501"/>
            <a:ext cx="150971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nl-NL" sz="2000" b="1">
                <a:solidFill>
                  <a:srgbClr val="1F1C59"/>
                </a:solidFill>
              </a:rPr>
              <a:t>Affiliation:</a:t>
            </a:r>
            <a:endParaRPr lang="en-US" altLang="nl-NL" sz="1800">
              <a:solidFill>
                <a:srgbClr val="1F1C59"/>
              </a:solidFill>
            </a:endParaRPr>
          </a:p>
        </p:txBody>
      </p:sp>
      <p:sp>
        <p:nvSpPr>
          <p:cNvPr id="4102" name="Rectangle 7"/>
          <p:cNvSpPr>
            <a:spLocks noChangeArrowheads="1"/>
          </p:cNvSpPr>
          <p:nvPr/>
        </p:nvSpPr>
        <p:spPr bwMode="auto">
          <a:xfrm>
            <a:off x="3648075" y="2349501"/>
            <a:ext cx="59753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nl-NL" sz="2000">
                <a:solidFill>
                  <a:srgbClr val="1F1C59"/>
                </a:solidFill>
              </a:rPr>
              <a:t>[ </a:t>
            </a:r>
            <a:r>
              <a:rPr lang="en-US" altLang="nl-NL" sz="2000" i="1">
                <a:solidFill>
                  <a:srgbClr val="1F1C59"/>
                </a:solidFill>
              </a:rPr>
              <a:t>enter your affiliation </a:t>
            </a:r>
            <a:r>
              <a:rPr lang="en-US" altLang="nl-NL" sz="2000">
                <a:solidFill>
                  <a:srgbClr val="1F1C59"/>
                </a:solidFill>
              </a:rPr>
              <a:t>]</a:t>
            </a:r>
            <a:endParaRPr lang="en-US" altLang="nl-NL" sz="1800">
              <a:solidFill>
                <a:srgbClr val="1F1C59"/>
              </a:solidFill>
            </a:endParaRPr>
          </a:p>
        </p:txBody>
      </p:sp>
      <p:sp>
        <p:nvSpPr>
          <p:cNvPr id="4103" name="Rectangle 8"/>
          <p:cNvSpPr>
            <a:spLocks noChangeArrowheads="1"/>
          </p:cNvSpPr>
          <p:nvPr/>
        </p:nvSpPr>
        <p:spPr bwMode="auto">
          <a:xfrm>
            <a:off x="2209800" y="2895600"/>
            <a:ext cx="501650" cy="820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ts val="2163"/>
              </a:lnSpc>
              <a:spcBef>
                <a:spcPct val="0"/>
              </a:spcBef>
              <a:buNone/>
            </a:pPr>
            <a:r>
              <a:rPr lang="fr-BE" altLang="nl-NL" sz="1200">
                <a:solidFill>
                  <a:srgbClr val="1F1C59"/>
                </a:solidFill>
                <a:latin typeface="Wingdings" panose="05000000000000000000" pitchFamily="2" charset="2"/>
                <a:sym typeface="Wingdings" panose="05000000000000000000" pitchFamily="2" charset="2"/>
              </a:rPr>
              <a:t></a:t>
            </a:r>
            <a:r>
              <a:rPr lang="fr-BE" altLang="nl-NL" sz="1200">
                <a:solidFill>
                  <a:srgbClr val="1F1C59"/>
                </a:solidFill>
                <a:latin typeface="MS Gothic" panose="020B0609070205080204" pitchFamily="49" charset="-128"/>
                <a:ea typeface="MS Gothic" panose="020B0609070205080204" pitchFamily="49" charset="-128"/>
                <a:sym typeface="Wingdings" panose="05000000000000000000" pitchFamily="2" charset="2"/>
              </a:rPr>
              <a:t>☐</a:t>
            </a:r>
            <a:endParaRPr lang="en-GB" altLang="nl-NL" sz="1200">
              <a:solidFill>
                <a:srgbClr val="1F1C59"/>
              </a:solidFill>
            </a:endParaRPr>
          </a:p>
          <a:p>
            <a:pPr>
              <a:lnSpc>
                <a:spcPts val="2163"/>
              </a:lnSpc>
              <a:spcBef>
                <a:spcPct val="0"/>
              </a:spcBef>
              <a:buNone/>
            </a:pPr>
            <a:r>
              <a:rPr lang="fr-BE" altLang="nl-NL" sz="1200">
                <a:solidFill>
                  <a:srgbClr val="1F1C59"/>
                </a:solidFill>
                <a:latin typeface="Wingdings" panose="05000000000000000000" pitchFamily="2" charset="2"/>
                <a:sym typeface="Wingdings" panose="05000000000000000000" pitchFamily="2" charset="2"/>
              </a:rPr>
              <a:t></a:t>
            </a:r>
            <a:r>
              <a:rPr lang="fr-BE" altLang="nl-NL" sz="1200">
                <a:solidFill>
                  <a:srgbClr val="1F1C59"/>
                </a:solidFill>
                <a:latin typeface="MS Gothic" panose="020B0609070205080204" pitchFamily="49" charset="-128"/>
                <a:ea typeface="MS Gothic" panose="020B0609070205080204" pitchFamily="49" charset="-128"/>
                <a:sym typeface="Wingdings" panose="05000000000000000000" pitchFamily="2" charset="2"/>
              </a:rPr>
              <a:t>☐</a:t>
            </a:r>
            <a:endParaRPr lang="en-US" altLang="nl-NL" sz="1800">
              <a:solidFill>
                <a:srgbClr val="1F1C59"/>
              </a:solidFill>
            </a:endParaRPr>
          </a:p>
        </p:txBody>
      </p:sp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588291"/>
              </p:ext>
            </p:extLst>
          </p:nvPr>
        </p:nvGraphicFramePr>
        <p:xfrm>
          <a:off x="2279650" y="3569199"/>
          <a:ext cx="7704138" cy="2600325"/>
        </p:xfrm>
        <a:graphic>
          <a:graphicData uri="http://schemas.openxmlformats.org/drawingml/2006/table">
            <a:tbl>
              <a:tblPr/>
              <a:tblGrid>
                <a:gridCol w="3852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51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475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F1C59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Type of affiliation / financial interest</a:t>
                      </a:r>
                      <a:endParaRPr kumimoji="0" lang="en-GB" altLang="x-none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1F1C59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F1C59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Name of commercial company</a:t>
                      </a:r>
                      <a:endParaRPr kumimoji="0" lang="en-GB" altLang="x-none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1F1C59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75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1F1C59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Receipt of grants/research supports:</a:t>
                      </a:r>
                      <a:endParaRPr kumimoji="0" lang="en-GB" altLang="x-none" sz="1100" b="0" i="0" u="none" strike="noStrike" cap="none" normalizeH="0" baseline="0">
                        <a:ln>
                          <a:noFill/>
                        </a:ln>
                        <a:solidFill>
                          <a:srgbClr val="1F1C59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 </a:t>
                      </a:r>
                      <a:endParaRPr kumimoji="0" lang="en-GB" altLang="x-none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475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1F1C59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Receipt of honoraria or consultation fees:</a:t>
                      </a:r>
                      <a:endParaRPr kumimoji="0" lang="en-GB" altLang="x-none" sz="1100" b="0" i="0" u="none" strike="noStrike" cap="none" normalizeH="0" baseline="0">
                        <a:ln>
                          <a:noFill/>
                        </a:ln>
                        <a:solidFill>
                          <a:srgbClr val="1F1C59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 </a:t>
                      </a:r>
                      <a:endParaRPr kumimoji="0" lang="en-GB" altLang="x-none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475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1F1C59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Participation in a company sponsored speaker</a:t>
                      </a:r>
                      <a:r>
                        <a:rPr kumimoji="0" lang="en-US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1F1C59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’</a:t>
                      </a:r>
                      <a:r>
                        <a:rPr kumimoji="0" lang="en-US" altLang="x-none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1F1C59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s bureau:</a:t>
                      </a:r>
                      <a:endParaRPr kumimoji="0" lang="en-GB" altLang="x-none" sz="1100" b="0" i="0" u="none" strike="noStrike" cap="none" normalizeH="0" baseline="0">
                        <a:ln>
                          <a:noFill/>
                        </a:ln>
                        <a:solidFill>
                          <a:srgbClr val="1F1C59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 </a:t>
                      </a:r>
                      <a:endParaRPr kumimoji="0" lang="en-GB" altLang="x-none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475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1F1C59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Stock shareholder: </a:t>
                      </a:r>
                      <a:endParaRPr kumimoji="0" lang="en-GB" altLang="x-none" sz="1100" b="0" i="0" u="none" strike="noStrike" cap="none" normalizeH="0" baseline="0">
                        <a:ln>
                          <a:noFill/>
                        </a:ln>
                        <a:solidFill>
                          <a:srgbClr val="1F1C59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 </a:t>
                      </a:r>
                      <a:endParaRPr kumimoji="0" lang="en-GB" altLang="x-none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475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1F1C59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Other support (please specify):</a:t>
                      </a:r>
                      <a:endParaRPr kumimoji="0" lang="en-GB" altLang="x-none" sz="1100" b="0" i="0" u="none" strike="noStrike" cap="none" normalizeH="0" baseline="0">
                        <a:ln>
                          <a:noFill/>
                        </a:ln>
                        <a:solidFill>
                          <a:srgbClr val="1F1C59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 </a:t>
                      </a:r>
                      <a:endParaRPr kumimoji="0" lang="en-GB" altLang="x-none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475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1F1C59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Scientific advisory board</a:t>
                      </a:r>
                      <a:endParaRPr kumimoji="0" lang="en-GB" altLang="x-none" sz="1100" b="0" i="0" u="none" strike="noStrike" cap="none" normalizeH="0" baseline="0">
                        <a:ln>
                          <a:noFill/>
                        </a:ln>
                        <a:solidFill>
                          <a:srgbClr val="1F1C59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 </a:t>
                      </a:r>
                      <a:endParaRPr kumimoji="0" lang="en-GB" altLang="x-none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marL="68580" marR="68580" marT="0" marB="0" anchor="ctr" horzOverflow="overflow">
                    <a:lnL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1F1C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132" name="Rectangle 10"/>
          <p:cNvSpPr>
            <a:spLocks noChangeArrowheads="1"/>
          </p:cNvSpPr>
          <p:nvPr/>
        </p:nvSpPr>
        <p:spPr bwMode="auto">
          <a:xfrm>
            <a:off x="6888163" y="2997201"/>
            <a:ext cx="3529012" cy="4603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nl-NL" sz="1200">
                <a:solidFill>
                  <a:srgbClr val="1F1C59"/>
                </a:solidFill>
              </a:rPr>
              <a:t>[</a:t>
            </a:r>
            <a:r>
              <a:rPr lang="en-US" altLang="nl-NL" sz="1200" i="1"/>
              <a:t>please delete the checkboxes to the left that aren</a:t>
            </a:r>
            <a:r>
              <a:rPr lang="en-US" altLang="en-US" sz="1200" i="1"/>
              <a:t>’</a:t>
            </a:r>
            <a:r>
              <a:rPr lang="en-US" altLang="nl-NL" sz="1200" i="1"/>
              <a:t>t applicable, then delete this yellow text box</a:t>
            </a:r>
            <a:r>
              <a:rPr lang="en-US" altLang="nl-NL" sz="1200">
                <a:solidFill>
                  <a:srgbClr val="1F1C59"/>
                </a:solidFill>
              </a:rPr>
              <a:t>]</a:t>
            </a:r>
          </a:p>
        </p:txBody>
      </p:sp>
      <p:sp>
        <p:nvSpPr>
          <p:cNvPr id="4133" name="Rectangle 11"/>
          <p:cNvSpPr>
            <a:spLocks noChangeArrowheads="1"/>
          </p:cNvSpPr>
          <p:nvPr/>
        </p:nvSpPr>
        <p:spPr bwMode="auto">
          <a:xfrm>
            <a:off x="2640014" y="2895600"/>
            <a:ext cx="7773987" cy="820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ts val="2163"/>
              </a:lnSpc>
              <a:spcBef>
                <a:spcPct val="0"/>
              </a:spcBef>
              <a:buNone/>
            </a:pPr>
            <a:r>
              <a:rPr lang="en-US" altLang="nl-NL" sz="1200">
                <a:solidFill>
                  <a:srgbClr val="1F1C59"/>
                </a:solidFill>
              </a:rPr>
              <a:t>I have no potential conflict of interest to report</a:t>
            </a:r>
            <a:r>
              <a:rPr lang="en-GB" altLang="nl-NL" sz="1200">
                <a:solidFill>
                  <a:srgbClr val="1F1C59"/>
                </a:solidFill>
              </a:rPr>
              <a:t> </a:t>
            </a:r>
          </a:p>
          <a:p>
            <a:pPr>
              <a:lnSpc>
                <a:spcPts val="2163"/>
              </a:lnSpc>
              <a:spcBef>
                <a:spcPct val="0"/>
              </a:spcBef>
              <a:buNone/>
            </a:pPr>
            <a:r>
              <a:rPr lang="en-US" altLang="nl-NL" sz="1200">
                <a:solidFill>
                  <a:srgbClr val="1F1C59"/>
                </a:solidFill>
              </a:rPr>
              <a:t>I have the following potential conflict(s) of interest to report</a:t>
            </a:r>
            <a:endParaRPr lang="en-GB" altLang="nl-NL" sz="1200">
              <a:solidFill>
                <a:srgbClr val="1F1C59"/>
              </a:solidFill>
            </a:endParaRPr>
          </a:p>
          <a:p>
            <a:pPr>
              <a:lnSpc>
                <a:spcPts val="2163"/>
              </a:lnSpc>
              <a:buNone/>
            </a:pPr>
            <a:endParaRPr lang="en-US" altLang="nl-NL" sz="1800">
              <a:solidFill>
                <a:srgbClr val="1F1C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5107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9958" y="75620"/>
            <a:ext cx="7772400" cy="1115511"/>
          </a:xfrm>
        </p:spPr>
        <p:txBody>
          <a:bodyPr/>
          <a:lstStyle/>
          <a:p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bold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size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 32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7453" y="1816776"/>
            <a:ext cx="8049126" cy="4427621"/>
          </a:xfrm>
        </p:spPr>
        <p:txBody>
          <a:bodyPr>
            <a:normAutofit/>
          </a:bodyPr>
          <a:lstStyle/>
          <a:p>
            <a:pPr algn="l"/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Chapter title Arial bold, size 20</a:t>
            </a:r>
          </a:p>
          <a:p>
            <a:pPr algn="l"/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Normal text, Arial size 18. Align text and illustrations preferably on the left side</a:t>
            </a:r>
          </a:p>
          <a:p>
            <a:pPr algn="l"/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1800" b="1" dirty="0">
                <a:latin typeface="Arial" panose="020B0604020202020204" pitchFamily="34" charset="0"/>
                <a:cs typeface="Arial" panose="020B0604020202020204" pitchFamily="34" charset="0"/>
              </a:rPr>
              <a:t>Bullets</a:t>
            </a:r>
          </a:p>
          <a:p>
            <a:pPr algn="l"/>
            <a:r>
              <a:rPr lang="en-US" altLang="nl-NL" sz="1800" dirty="0">
                <a:latin typeface="Arial" panose="020B0604020202020204" pitchFamily="34" charset="0"/>
                <a:cs typeface="Arial" panose="020B0604020202020204" pitchFamily="34" charset="0"/>
              </a:rPr>
              <a:t>Example of a bullet list:</a:t>
            </a:r>
          </a:p>
          <a:p>
            <a:pPr algn="l"/>
            <a:r>
              <a:rPr lang="en-US" altLang="nl-NL" sz="1800" dirty="0">
                <a:latin typeface="Arial" panose="020B0604020202020204" pitchFamily="34" charset="0"/>
                <a:cs typeface="Arial" panose="020B0604020202020204" pitchFamily="34" charset="0"/>
              </a:rPr>
              <a:t>• bullet 1</a:t>
            </a:r>
          </a:p>
          <a:p>
            <a:pPr algn="l"/>
            <a:r>
              <a:rPr lang="en-US" altLang="nl-NL" sz="1800" dirty="0">
                <a:latin typeface="Arial" panose="020B0604020202020204" pitchFamily="34" charset="0"/>
                <a:cs typeface="Arial" panose="020B0604020202020204" pitchFamily="34" charset="0"/>
              </a:rPr>
              <a:t>• bullet 2</a:t>
            </a:r>
          </a:p>
          <a:p>
            <a:pPr algn="l"/>
            <a:r>
              <a:rPr lang="en-US" altLang="nl-NL" sz="1800" dirty="0">
                <a:latin typeface="Arial" panose="020B0604020202020204" pitchFamily="34" charset="0"/>
                <a:cs typeface="Arial" panose="020B0604020202020204" pitchFamily="34" charset="0"/>
              </a:rPr>
              <a:t>• etc.</a:t>
            </a:r>
          </a:p>
          <a:p>
            <a:pPr algn="l"/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5464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6041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11312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1539</TotalTime>
  <Words>159</Words>
  <Application>Microsoft Office PowerPoint</Application>
  <PresentationFormat>Breedbeeld</PresentationFormat>
  <Paragraphs>34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2" baseType="lpstr">
      <vt:lpstr>MS Gothic</vt:lpstr>
      <vt:lpstr>ＭＳ Ｐゴシック</vt:lpstr>
      <vt:lpstr>Arial</vt:lpstr>
      <vt:lpstr>Calibri</vt:lpstr>
      <vt:lpstr>Calibri Light</vt:lpstr>
      <vt:lpstr>Wingdings</vt:lpstr>
      <vt:lpstr>Office Theme</vt:lpstr>
      <vt:lpstr>PowerPoint-presentatie</vt:lpstr>
      <vt:lpstr>PowerPoint-presentatie</vt:lpstr>
      <vt:lpstr>Title bold, size 32</vt:lpstr>
      <vt:lpstr>PowerPoint-presentatie</vt:lpstr>
      <vt:lpstr>PowerPoint-presentatie</vt:lpstr>
    </vt:vector>
  </TitlesOfParts>
  <Company>Erasmus MC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S.A. Dijkxhoorn - Young</dc:creator>
  <cp:lastModifiedBy>Knoester, R.</cp:lastModifiedBy>
  <cp:revision>22</cp:revision>
  <dcterms:created xsi:type="dcterms:W3CDTF">2019-05-27T06:58:27Z</dcterms:created>
  <dcterms:modified xsi:type="dcterms:W3CDTF">2023-08-03T08:05:11Z</dcterms:modified>
</cp:coreProperties>
</file>