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E304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3" d="100"/>
          <a:sy n="83" d="100"/>
        </p:scale>
        <p:origin x="82" y="1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0781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1" y="6176963"/>
            <a:ext cx="1392159" cy="51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847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6590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1" y="6176963"/>
            <a:ext cx="1392159" cy="51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16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1" y="6176963"/>
            <a:ext cx="1392159" cy="51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418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1" y="6176963"/>
            <a:ext cx="1392159" cy="51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304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1" y="6176963"/>
            <a:ext cx="1392159" cy="51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30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1" y="6176963"/>
            <a:ext cx="1392159" cy="51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635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1" y="6176963"/>
            <a:ext cx="1392159" cy="51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472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1" y="6176963"/>
            <a:ext cx="1392159" cy="51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933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1" y="6176963"/>
            <a:ext cx="1392159" cy="51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273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DD4FE-C003-41A6-AD84-C953C2510461}" type="datetimeFigureOut">
              <a:rPr lang="nl-NL" smtClean="0"/>
              <a:t>23-11-2020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5381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685800" y="533400"/>
            <a:ext cx="7773988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b="1">
                <a:solidFill>
                  <a:schemeClr val="tx2"/>
                </a:solidFill>
              </a:rPr>
              <a:t>Conflict of Interest Disclosure Form</a:t>
            </a:r>
          </a:p>
          <a:p>
            <a:pPr eaLnBrk="1" hangingPunct="1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GB" altLang="nl-NL" sz="1600">
                <a:solidFill>
                  <a:srgbClr val="1F1C59"/>
                </a:solidFill>
              </a:rPr>
              <a:t>In accordance with the rules of the Health Care Inspectorate (IGZ)</a:t>
            </a:r>
            <a:endParaRPr lang="en-US" altLang="nl-NL" sz="1600">
              <a:solidFill>
                <a:srgbClr val="1F1C59"/>
              </a:solidFill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685800" y="1931988"/>
            <a:ext cx="1509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 b="1">
                <a:solidFill>
                  <a:srgbClr val="1F1C59"/>
                </a:solidFill>
              </a:rPr>
              <a:t>Name: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2124075" y="1931988"/>
            <a:ext cx="59753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>
                <a:solidFill>
                  <a:srgbClr val="1F1C59"/>
                </a:solidFill>
              </a:rPr>
              <a:t>[ </a:t>
            </a:r>
            <a:r>
              <a:rPr lang="en-US" altLang="nl-NL" sz="2000" i="1">
                <a:solidFill>
                  <a:srgbClr val="1F1C59"/>
                </a:solidFill>
              </a:rPr>
              <a:t>enter your name</a:t>
            </a:r>
            <a:r>
              <a:rPr lang="en-US" altLang="nl-NL" sz="2000">
                <a:solidFill>
                  <a:srgbClr val="1F1C59"/>
                </a:solidFill>
              </a:rPr>
              <a:t>]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685800" y="2349500"/>
            <a:ext cx="1509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 b="1">
                <a:solidFill>
                  <a:srgbClr val="1F1C59"/>
                </a:solidFill>
              </a:rPr>
              <a:t>Affiliation: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2124075" y="2349500"/>
            <a:ext cx="59753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>
                <a:solidFill>
                  <a:srgbClr val="1F1C59"/>
                </a:solidFill>
              </a:rPr>
              <a:t>[ </a:t>
            </a:r>
            <a:r>
              <a:rPr lang="en-US" altLang="nl-NL" sz="2000" i="1">
                <a:solidFill>
                  <a:srgbClr val="1F1C59"/>
                </a:solidFill>
              </a:rPr>
              <a:t>enter your affiliation </a:t>
            </a:r>
            <a:r>
              <a:rPr lang="en-US" altLang="nl-NL" sz="2000">
                <a:solidFill>
                  <a:srgbClr val="1F1C59"/>
                </a:solidFill>
              </a:rPr>
              <a:t>]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685800" y="2895600"/>
            <a:ext cx="501650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lang="fr-BE" altLang="nl-NL" sz="1200">
                <a:solidFill>
                  <a:srgbClr val="1F1C59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</a:t>
            </a:r>
            <a:r>
              <a:rPr lang="fr-BE" altLang="nl-NL" sz="1200">
                <a:solidFill>
                  <a:srgbClr val="1F1C59"/>
                </a:solidFill>
                <a:latin typeface="MS Gothic" panose="020B0609070205080204" pitchFamily="49" charset="-128"/>
                <a:ea typeface="MS Gothic" panose="020B0609070205080204" pitchFamily="49" charset="-128"/>
                <a:sym typeface="Wingdings" panose="05000000000000000000" pitchFamily="2" charset="2"/>
              </a:rPr>
              <a:t>☐</a:t>
            </a:r>
            <a:endParaRPr lang="en-GB" altLang="nl-NL" sz="1200">
              <a:solidFill>
                <a:srgbClr val="1F1C59"/>
              </a:solidFill>
            </a:endParaRPr>
          </a:p>
          <a:p>
            <a:pPr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lang="fr-BE" altLang="nl-NL" sz="1200">
                <a:solidFill>
                  <a:srgbClr val="1F1C59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</a:t>
            </a:r>
            <a:r>
              <a:rPr lang="fr-BE" altLang="nl-NL" sz="1200">
                <a:solidFill>
                  <a:srgbClr val="1F1C59"/>
                </a:solidFill>
                <a:latin typeface="MS Gothic" panose="020B0609070205080204" pitchFamily="49" charset="-128"/>
                <a:ea typeface="MS Gothic" panose="020B0609070205080204" pitchFamily="49" charset="-128"/>
                <a:sym typeface="Wingdings" panose="05000000000000000000" pitchFamily="2" charset="2"/>
              </a:rPr>
              <a:t>☐</a:t>
            </a:r>
            <a:endParaRPr lang="en-US" altLang="nl-NL" sz="1800">
              <a:solidFill>
                <a:srgbClr val="1F1C59"/>
              </a:solidFill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88291"/>
              </p:ext>
            </p:extLst>
          </p:nvPr>
        </p:nvGraphicFramePr>
        <p:xfrm>
          <a:off x="755650" y="3569198"/>
          <a:ext cx="7704138" cy="2600325"/>
        </p:xfrm>
        <a:graphic>
          <a:graphicData uri="http://schemas.openxmlformats.org/drawingml/2006/table">
            <a:tbl>
              <a:tblPr/>
              <a:tblGrid>
                <a:gridCol w="3852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Type of affiliation / financial interest</a:t>
                      </a:r>
                      <a:endParaRPr kumimoji="0" lang="en-GB" altLang="x-none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Name of commercial company</a:t>
                      </a:r>
                      <a:endParaRPr kumimoji="0" lang="en-GB" altLang="x-none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Receipt of grants/research supports: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Receipt of honoraria or consultation fees: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Participation in a company sponsored speaker</a:t>
                      </a: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’</a:t>
                      </a: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 bureau: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Stock shareholder: 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Other support (please specify):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Scientific advisory board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132" name="Rectangle 10"/>
          <p:cNvSpPr>
            <a:spLocks noChangeArrowheads="1"/>
          </p:cNvSpPr>
          <p:nvPr/>
        </p:nvSpPr>
        <p:spPr bwMode="auto">
          <a:xfrm>
            <a:off x="5364163" y="2997200"/>
            <a:ext cx="3529012" cy="4603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1200">
                <a:solidFill>
                  <a:srgbClr val="1F1C59"/>
                </a:solidFill>
              </a:rPr>
              <a:t>[</a:t>
            </a:r>
            <a:r>
              <a:rPr lang="en-US" altLang="nl-NL" sz="1200" i="1"/>
              <a:t>please delete the checkboxes to the left that aren</a:t>
            </a:r>
            <a:r>
              <a:rPr lang="en-US" altLang="en-US" sz="1200" i="1"/>
              <a:t>’</a:t>
            </a:r>
            <a:r>
              <a:rPr lang="en-US" altLang="nl-NL" sz="1200" i="1"/>
              <a:t>t applicable, then delete this yellow text box</a:t>
            </a:r>
            <a:r>
              <a:rPr lang="en-US" altLang="nl-NL" sz="1200">
                <a:solidFill>
                  <a:srgbClr val="1F1C59"/>
                </a:solidFill>
              </a:rPr>
              <a:t>]</a:t>
            </a:r>
          </a:p>
        </p:txBody>
      </p:sp>
      <p:sp>
        <p:nvSpPr>
          <p:cNvPr id="4133" name="Rectangle 11"/>
          <p:cNvSpPr>
            <a:spLocks noChangeArrowheads="1"/>
          </p:cNvSpPr>
          <p:nvPr/>
        </p:nvSpPr>
        <p:spPr bwMode="auto">
          <a:xfrm>
            <a:off x="1116013" y="2895600"/>
            <a:ext cx="7773987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lang="en-US" altLang="nl-NL" sz="1200">
                <a:solidFill>
                  <a:srgbClr val="1F1C59"/>
                </a:solidFill>
              </a:rPr>
              <a:t>I have no potential conflict of interest to report</a:t>
            </a:r>
            <a:r>
              <a:rPr lang="en-GB" altLang="nl-NL" sz="1200">
                <a:solidFill>
                  <a:srgbClr val="1F1C59"/>
                </a:solidFill>
              </a:rPr>
              <a:t> </a:t>
            </a:r>
          </a:p>
          <a:p>
            <a:pPr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lang="en-US" altLang="nl-NL" sz="1200">
                <a:solidFill>
                  <a:srgbClr val="1F1C59"/>
                </a:solidFill>
              </a:rPr>
              <a:t>I have the following potential conflict(s) of interest to report</a:t>
            </a:r>
            <a:endParaRPr lang="en-GB" altLang="nl-NL" sz="1200">
              <a:solidFill>
                <a:srgbClr val="1F1C59"/>
              </a:solidFill>
            </a:endParaRPr>
          </a:p>
          <a:p>
            <a:pPr eaLnBrk="1" hangingPunct="1">
              <a:lnSpc>
                <a:spcPts val="2163"/>
              </a:lnSpc>
              <a:buFontTx/>
              <a:buNone/>
            </a:pPr>
            <a:endParaRPr lang="en-US" altLang="nl-NL" sz="1800">
              <a:solidFill>
                <a:srgbClr val="1F1C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10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1540</TotalTime>
  <Words>121</Words>
  <Application>Microsoft Office PowerPoint</Application>
  <PresentationFormat>Diavoorstelling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8" baseType="lpstr">
      <vt:lpstr>MS Gothic</vt:lpstr>
      <vt:lpstr>ＭＳ Ｐゴシック</vt:lpstr>
      <vt:lpstr>Arial</vt:lpstr>
      <vt:lpstr>Calibri</vt:lpstr>
      <vt:lpstr>Calibri Light</vt:lpstr>
      <vt:lpstr>Wingdings</vt:lpstr>
      <vt:lpstr>Office Theme</vt:lpstr>
      <vt:lpstr>PowerPoint-presentatie</vt:lpstr>
    </vt:vector>
  </TitlesOfParts>
  <Company>Erasmus 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S.A. Dijkxhoorn - Young</dc:creator>
  <cp:lastModifiedBy>Knoester, R.</cp:lastModifiedBy>
  <cp:revision>22</cp:revision>
  <dcterms:created xsi:type="dcterms:W3CDTF">2019-05-27T06:58:27Z</dcterms:created>
  <dcterms:modified xsi:type="dcterms:W3CDTF">2020-11-23T11:14:51Z</dcterms:modified>
</cp:coreProperties>
</file>