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67" r:id="rId5"/>
    <p:sldId id="264" r:id="rId6"/>
    <p:sldId id="268" r:id="rId7"/>
    <p:sldId id="266" r:id="rId8"/>
    <p:sldId id="26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382B"/>
    <a:srgbClr val="EA716A"/>
    <a:srgbClr val="5B9BD5"/>
    <a:srgbClr val="E304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7" d="100"/>
          <a:sy n="77" d="100"/>
        </p:scale>
        <p:origin x="152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8-10-2024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3826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8-10-2024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4690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8-10-2024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5320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8-10-2024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5434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8-10-2024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8312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8-10-2024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7419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8-10-2024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0376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8-10-2024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9073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8-10-2024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628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8-10-2024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7104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8-10-2024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072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DD4FE-C003-41A6-AD84-C953C2510461}" type="datetimeFigureOut">
              <a:rPr lang="nl-NL" smtClean="0"/>
              <a:t>8-10-2024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A038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</p:spTree>
    <p:extLst>
      <p:ext uri="{BB962C8B-B14F-4D97-AF65-F5344CB8AC3E}">
        <p14:creationId xmlns:p14="http://schemas.microsoft.com/office/powerpoint/2010/main" val="1724540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038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6370" y="3951189"/>
            <a:ext cx="9144000" cy="1878676"/>
          </a:xfrm>
          <a:prstGeom prst="rect">
            <a:avLst/>
          </a:prstGeom>
          <a:solidFill>
            <a:schemeClr val="bg1"/>
          </a:solidFill>
          <a:ln>
            <a:solidFill>
              <a:srgbClr val="A038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6877" y="4257610"/>
            <a:ext cx="3428074" cy="1265834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8460461" y="5338778"/>
            <a:ext cx="2078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dirty="0"/>
              <a:t>23 </a:t>
            </a:r>
            <a:r>
              <a:rPr lang="nl-NL" dirty="0" err="1"/>
              <a:t>January</a:t>
            </a:r>
            <a:r>
              <a:rPr lang="nl-NL" dirty="0"/>
              <a:t> 2025</a:t>
            </a:r>
            <a:endParaRPr lang="nl-NL" dirty="0">
              <a:latin typeface="Century Gothic" panose="020B0502020202020204" pitchFamily="34" charset="0"/>
            </a:endParaRPr>
          </a:p>
        </p:txBody>
      </p:sp>
      <p:pic>
        <p:nvPicPr>
          <p:cNvPr id="7" name="Picture 6" descr="A close-up of a sign&#10;&#10;Description automatically generated">
            <a:extLst>
              <a:ext uri="{FF2B5EF4-FFF2-40B4-BE49-F238E27FC236}">
                <a16:creationId xmlns:a16="http://schemas.microsoft.com/office/drawing/2014/main" id="{D7943020-2CD2-B219-AAAB-9F18AE8C3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370" y="1149890"/>
            <a:ext cx="9144000" cy="1692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67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2209800" y="533400"/>
            <a:ext cx="7773988" cy="102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b="1">
                <a:solidFill>
                  <a:schemeClr val="tx2"/>
                </a:solidFill>
              </a:rPr>
              <a:t>Conflict of Interest Disclosure Form</a:t>
            </a:r>
          </a:p>
          <a:p>
            <a:pPr>
              <a:lnSpc>
                <a:spcPts val="2600"/>
              </a:lnSpc>
              <a:spcBef>
                <a:spcPct val="0"/>
              </a:spcBef>
              <a:buNone/>
            </a:pPr>
            <a:r>
              <a:rPr lang="en-GB" altLang="nl-NL" sz="1600">
                <a:solidFill>
                  <a:srgbClr val="1F1C59"/>
                </a:solidFill>
              </a:rPr>
              <a:t>In accordance with the rules of the Health Care Inspectorate (IGZ)</a:t>
            </a:r>
            <a:endParaRPr lang="en-US" altLang="nl-NL" sz="1600">
              <a:solidFill>
                <a:srgbClr val="1F1C59"/>
              </a:solidFill>
            </a:endParaRP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2209801" y="1931989"/>
            <a:ext cx="15097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nl-NL" sz="2000" b="1">
                <a:solidFill>
                  <a:srgbClr val="1F1C59"/>
                </a:solidFill>
              </a:rPr>
              <a:t>Name:</a:t>
            </a:r>
            <a:endParaRPr lang="en-US" altLang="nl-NL" sz="1800">
              <a:solidFill>
                <a:srgbClr val="1F1C59"/>
              </a:solidFill>
            </a:endParaRPr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3648075" y="1931989"/>
            <a:ext cx="59753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nl-NL" sz="2000">
                <a:solidFill>
                  <a:srgbClr val="1F1C59"/>
                </a:solidFill>
              </a:rPr>
              <a:t>[ </a:t>
            </a:r>
            <a:r>
              <a:rPr lang="en-US" altLang="nl-NL" sz="2000" i="1">
                <a:solidFill>
                  <a:srgbClr val="1F1C59"/>
                </a:solidFill>
              </a:rPr>
              <a:t>enter your name</a:t>
            </a:r>
            <a:r>
              <a:rPr lang="en-US" altLang="nl-NL" sz="2000">
                <a:solidFill>
                  <a:srgbClr val="1F1C59"/>
                </a:solidFill>
              </a:rPr>
              <a:t>]</a:t>
            </a:r>
            <a:endParaRPr lang="en-US" altLang="nl-NL" sz="1800">
              <a:solidFill>
                <a:srgbClr val="1F1C59"/>
              </a:solidFill>
            </a:endParaRPr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2209801" y="2349501"/>
            <a:ext cx="15097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nl-NL" sz="2000" b="1">
                <a:solidFill>
                  <a:srgbClr val="1F1C59"/>
                </a:solidFill>
              </a:rPr>
              <a:t>Affiliation:</a:t>
            </a:r>
            <a:endParaRPr lang="en-US" altLang="nl-NL" sz="1800">
              <a:solidFill>
                <a:srgbClr val="1F1C59"/>
              </a:solidFill>
            </a:endParaRPr>
          </a:p>
        </p:txBody>
      </p:sp>
      <p:sp>
        <p:nvSpPr>
          <p:cNvPr id="4102" name="Rectangle 7"/>
          <p:cNvSpPr>
            <a:spLocks noChangeArrowheads="1"/>
          </p:cNvSpPr>
          <p:nvPr/>
        </p:nvSpPr>
        <p:spPr bwMode="auto">
          <a:xfrm>
            <a:off x="3648075" y="2349501"/>
            <a:ext cx="59753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nl-NL" sz="2000">
                <a:solidFill>
                  <a:srgbClr val="1F1C59"/>
                </a:solidFill>
              </a:rPr>
              <a:t>[ </a:t>
            </a:r>
            <a:r>
              <a:rPr lang="en-US" altLang="nl-NL" sz="2000" i="1">
                <a:solidFill>
                  <a:srgbClr val="1F1C59"/>
                </a:solidFill>
              </a:rPr>
              <a:t>enter your affiliation </a:t>
            </a:r>
            <a:r>
              <a:rPr lang="en-US" altLang="nl-NL" sz="2000">
                <a:solidFill>
                  <a:srgbClr val="1F1C59"/>
                </a:solidFill>
              </a:rPr>
              <a:t>]</a:t>
            </a:r>
            <a:endParaRPr lang="en-US" altLang="nl-NL" sz="1800">
              <a:solidFill>
                <a:srgbClr val="1F1C59"/>
              </a:solidFill>
            </a:endParaRPr>
          </a:p>
        </p:txBody>
      </p:sp>
      <p:sp>
        <p:nvSpPr>
          <p:cNvPr id="4103" name="Rectangle 8"/>
          <p:cNvSpPr>
            <a:spLocks noChangeArrowheads="1"/>
          </p:cNvSpPr>
          <p:nvPr/>
        </p:nvSpPr>
        <p:spPr bwMode="auto">
          <a:xfrm>
            <a:off x="2209800" y="2895600"/>
            <a:ext cx="501650" cy="82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ts val="2163"/>
              </a:lnSpc>
              <a:spcBef>
                <a:spcPct val="0"/>
              </a:spcBef>
              <a:buNone/>
            </a:pPr>
            <a:r>
              <a:rPr lang="fr-BE" altLang="nl-NL" sz="1200">
                <a:solidFill>
                  <a:srgbClr val="1F1C59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</a:t>
            </a:r>
            <a:r>
              <a:rPr lang="fr-BE" altLang="nl-NL" sz="1200">
                <a:solidFill>
                  <a:srgbClr val="1F1C59"/>
                </a:solidFill>
                <a:latin typeface="MS Gothic" panose="020B0609070205080204" pitchFamily="49" charset="-128"/>
                <a:ea typeface="MS Gothic" panose="020B0609070205080204" pitchFamily="49" charset="-128"/>
                <a:sym typeface="Wingdings" panose="05000000000000000000" pitchFamily="2" charset="2"/>
              </a:rPr>
              <a:t>☐</a:t>
            </a:r>
            <a:endParaRPr lang="en-GB" altLang="nl-NL" sz="1200">
              <a:solidFill>
                <a:srgbClr val="1F1C59"/>
              </a:solidFill>
            </a:endParaRPr>
          </a:p>
          <a:p>
            <a:pPr>
              <a:lnSpc>
                <a:spcPts val="2163"/>
              </a:lnSpc>
              <a:spcBef>
                <a:spcPct val="0"/>
              </a:spcBef>
              <a:buNone/>
            </a:pPr>
            <a:r>
              <a:rPr lang="fr-BE" altLang="nl-NL" sz="1200">
                <a:solidFill>
                  <a:srgbClr val="1F1C59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</a:t>
            </a:r>
            <a:r>
              <a:rPr lang="fr-BE" altLang="nl-NL" sz="1200">
                <a:solidFill>
                  <a:srgbClr val="1F1C59"/>
                </a:solidFill>
                <a:latin typeface="MS Gothic" panose="020B0609070205080204" pitchFamily="49" charset="-128"/>
                <a:ea typeface="MS Gothic" panose="020B0609070205080204" pitchFamily="49" charset="-128"/>
                <a:sym typeface="Wingdings" panose="05000000000000000000" pitchFamily="2" charset="2"/>
              </a:rPr>
              <a:t>☐</a:t>
            </a:r>
            <a:endParaRPr lang="en-US" altLang="nl-NL" sz="1800">
              <a:solidFill>
                <a:srgbClr val="1F1C59"/>
              </a:solidFill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88291"/>
              </p:ext>
            </p:extLst>
          </p:nvPr>
        </p:nvGraphicFramePr>
        <p:xfrm>
          <a:off x="2279650" y="3569199"/>
          <a:ext cx="7704138" cy="2600325"/>
        </p:xfrm>
        <a:graphic>
          <a:graphicData uri="http://schemas.openxmlformats.org/drawingml/2006/table">
            <a:tbl>
              <a:tblPr/>
              <a:tblGrid>
                <a:gridCol w="3852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1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Type of affiliation / financial interest</a:t>
                      </a:r>
                      <a:endParaRPr kumimoji="0" lang="en-GB" altLang="x-none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Name of commercial company</a:t>
                      </a:r>
                      <a:endParaRPr kumimoji="0" lang="en-GB" altLang="x-none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Receipt of grants/research supports: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Receipt of honoraria or consultation fees: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Participation in a company sponsored speaker</a:t>
                      </a:r>
                      <a:r>
                        <a:rPr kumimoji="0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’</a:t>
                      </a: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s bureau: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Stock shareholder: 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Other support (please specify):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Scientific advisory board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132" name="Rectangle 10"/>
          <p:cNvSpPr>
            <a:spLocks noChangeArrowheads="1"/>
          </p:cNvSpPr>
          <p:nvPr/>
        </p:nvSpPr>
        <p:spPr bwMode="auto">
          <a:xfrm>
            <a:off x="6888163" y="2997201"/>
            <a:ext cx="3529012" cy="4603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nl-NL" sz="1200">
                <a:solidFill>
                  <a:srgbClr val="1F1C59"/>
                </a:solidFill>
              </a:rPr>
              <a:t>[</a:t>
            </a:r>
            <a:r>
              <a:rPr lang="en-US" altLang="nl-NL" sz="1200" i="1"/>
              <a:t>please delete the checkboxes to the left that aren</a:t>
            </a:r>
            <a:r>
              <a:rPr lang="en-US" altLang="en-US" sz="1200" i="1"/>
              <a:t>’</a:t>
            </a:r>
            <a:r>
              <a:rPr lang="en-US" altLang="nl-NL" sz="1200" i="1"/>
              <a:t>t applicable, then delete this yellow text box</a:t>
            </a:r>
            <a:r>
              <a:rPr lang="en-US" altLang="nl-NL" sz="1200">
                <a:solidFill>
                  <a:srgbClr val="1F1C59"/>
                </a:solidFill>
              </a:rPr>
              <a:t>]</a:t>
            </a:r>
          </a:p>
        </p:txBody>
      </p:sp>
      <p:sp>
        <p:nvSpPr>
          <p:cNvPr id="4133" name="Rectangle 11"/>
          <p:cNvSpPr>
            <a:spLocks noChangeArrowheads="1"/>
          </p:cNvSpPr>
          <p:nvPr/>
        </p:nvSpPr>
        <p:spPr bwMode="auto">
          <a:xfrm>
            <a:off x="2640014" y="2895600"/>
            <a:ext cx="7773987" cy="82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ts val="2163"/>
              </a:lnSpc>
              <a:spcBef>
                <a:spcPct val="0"/>
              </a:spcBef>
              <a:buNone/>
            </a:pPr>
            <a:r>
              <a:rPr lang="en-US" altLang="nl-NL" sz="1200">
                <a:solidFill>
                  <a:srgbClr val="1F1C59"/>
                </a:solidFill>
              </a:rPr>
              <a:t>I have no potential conflict of interest to report</a:t>
            </a:r>
            <a:r>
              <a:rPr lang="en-GB" altLang="nl-NL" sz="1200">
                <a:solidFill>
                  <a:srgbClr val="1F1C59"/>
                </a:solidFill>
              </a:rPr>
              <a:t> </a:t>
            </a:r>
          </a:p>
          <a:p>
            <a:pPr>
              <a:lnSpc>
                <a:spcPts val="2163"/>
              </a:lnSpc>
              <a:spcBef>
                <a:spcPct val="0"/>
              </a:spcBef>
              <a:buNone/>
            </a:pPr>
            <a:r>
              <a:rPr lang="en-US" altLang="nl-NL" sz="1200">
                <a:solidFill>
                  <a:srgbClr val="1F1C59"/>
                </a:solidFill>
              </a:rPr>
              <a:t>I have the following potential conflict(s) of interest to report</a:t>
            </a:r>
            <a:endParaRPr lang="en-GB" altLang="nl-NL" sz="1200">
              <a:solidFill>
                <a:srgbClr val="1F1C59"/>
              </a:solidFill>
            </a:endParaRPr>
          </a:p>
          <a:p>
            <a:pPr>
              <a:lnSpc>
                <a:spcPts val="2163"/>
              </a:lnSpc>
              <a:buNone/>
            </a:pPr>
            <a:endParaRPr lang="en-US" altLang="nl-NL" sz="1800">
              <a:solidFill>
                <a:srgbClr val="1F1C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107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294896" y="75620"/>
            <a:ext cx="7772400" cy="11155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 err="1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dirty="0" err="1">
                <a:latin typeface="Arial" panose="020B0604020202020204" pitchFamily="34" charset="0"/>
                <a:cs typeface="Arial" panose="020B0604020202020204" pitchFamily="34" charset="0"/>
              </a:rPr>
              <a:t>size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32</a:t>
            </a: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2102391" y="1816776"/>
            <a:ext cx="8049126" cy="442762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Chapter title Arial bold, size 20</a:t>
            </a:r>
          </a:p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Normal text, Arial size 18. Align text and illustrations preferably on the left side</a:t>
            </a:r>
          </a:p>
          <a:p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</a:p>
          <a:p>
            <a:r>
              <a:rPr lang="en-US" altLang="nl-NL" sz="1800" dirty="0">
                <a:latin typeface="Arial" panose="020B0604020202020204" pitchFamily="34" charset="0"/>
                <a:cs typeface="Arial" panose="020B0604020202020204" pitchFamily="34" charset="0"/>
              </a:rPr>
              <a:t>Example of a bullet list:</a:t>
            </a:r>
          </a:p>
          <a:p>
            <a:r>
              <a:rPr lang="en-US" altLang="nl-NL" sz="1800" dirty="0">
                <a:latin typeface="Arial" panose="020B0604020202020204" pitchFamily="34" charset="0"/>
                <a:cs typeface="Arial" panose="020B0604020202020204" pitchFamily="34" charset="0"/>
              </a:rPr>
              <a:t>• bullet 1</a:t>
            </a:r>
          </a:p>
          <a:p>
            <a:r>
              <a:rPr lang="en-US" altLang="nl-NL" sz="1800" dirty="0">
                <a:latin typeface="Arial" panose="020B0604020202020204" pitchFamily="34" charset="0"/>
                <a:cs typeface="Arial" panose="020B0604020202020204" pitchFamily="34" charset="0"/>
              </a:rPr>
              <a:t>• bullet 2</a:t>
            </a:r>
          </a:p>
          <a:p>
            <a:r>
              <a:rPr lang="en-US" altLang="nl-NL" sz="1800" dirty="0">
                <a:latin typeface="Arial" panose="020B0604020202020204" pitchFamily="34" charset="0"/>
                <a:cs typeface="Arial" panose="020B0604020202020204" pitchFamily="34" charset="0"/>
              </a:rPr>
              <a:t>• etc.</a:t>
            </a:r>
          </a:p>
          <a:p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041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1312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5032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49c9bec-699c-4a1b-acbf-8124fb0de83e"/>
    <lcf76f155ced4ddcb4097134ff3c332f xmlns="a6b8738b-d087-456f-927b-f89950f8c070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BF84C18F7A344292DD7656E491D69B" ma:contentTypeVersion="14" ma:contentTypeDescription="Een nieuw document maken." ma:contentTypeScope="" ma:versionID="cfb3102222db9bb80619cb393d3936e7">
  <xsd:schema xmlns:xsd="http://www.w3.org/2001/XMLSchema" xmlns:xs="http://www.w3.org/2001/XMLSchema" xmlns:p="http://schemas.microsoft.com/office/2006/metadata/properties" xmlns:ns2="a6b8738b-d087-456f-927b-f89950f8c070" xmlns:ns3="e49c9bec-699c-4a1b-acbf-8124fb0de83e" targetNamespace="http://schemas.microsoft.com/office/2006/metadata/properties" ma:root="true" ma:fieldsID="f1fd1d91be262affa3250351addc327c" ns2:_="" ns3:_="">
    <xsd:import namespace="a6b8738b-d087-456f-927b-f89950f8c070"/>
    <xsd:import namespace="e49c9bec-699c-4a1b-acbf-8124fb0de8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b8738b-d087-456f-927b-f89950f8c0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Afbeeldingtags" ma:readOnly="false" ma:fieldId="{5cf76f15-5ced-4ddc-b409-7134ff3c332f}" ma:taxonomyMulti="true" ma:sspId="e63458cd-ce2d-47d3-a8fb-aba961f6e93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9c9bec-699c-4a1b-acbf-8124fb0de83e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46d9d30-cd80-49da-a292-0bb635cbdc85}" ma:internalName="TaxCatchAll" ma:showField="CatchAllData" ma:web="e49c9bec-699c-4a1b-acbf-8124fb0de8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603EB32-B015-46C9-A4B5-ED04A001483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A4763E-F409-41E5-BC68-54195F1BEE7A}">
  <ds:schemaRefs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purl.org/dc/terms/"/>
    <ds:schemaRef ds:uri="http://www.w3.org/XML/1998/namespace"/>
    <ds:schemaRef ds:uri="http://schemas.openxmlformats.org/package/2006/metadata/core-properties"/>
    <ds:schemaRef ds:uri="e49c9bec-699c-4a1b-acbf-8124fb0de83e"/>
    <ds:schemaRef ds:uri="a6b8738b-d087-456f-927b-f89950f8c070"/>
  </ds:schemaRefs>
</ds:datastoreItem>
</file>

<file path=customXml/itemProps3.xml><?xml version="1.0" encoding="utf-8"?>
<ds:datastoreItem xmlns:ds="http://schemas.openxmlformats.org/officeDocument/2006/customXml" ds:itemID="{28C06946-892F-4D01-A50F-C69DC2FE93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b8738b-d087-456f-927b-f89950f8c070"/>
    <ds:schemaRef ds:uri="e49c9bec-699c-4a1b-acbf-8124fb0de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1628</TotalTime>
  <Words>172</Words>
  <Application>Microsoft Office PowerPoint</Application>
  <PresentationFormat>Breedbeeld</PresentationFormat>
  <Paragraphs>35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2" baseType="lpstr">
      <vt:lpstr>MS Gothic</vt:lpstr>
      <vt:lpstr>Arial</vt:lpstr>
      <vt:lpstr>Calibri</vt:lpstr>
      <vt:lpstr>Calibri Light</vt:lpstr>
      <vt:lpstr>Century Gothic</vt:lpstr>
      <vt:lpstr>Wingdings</vt:lpstr>
      <vt:lpstr>Office Theme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Erasmus 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S.A. Dijkxhoorn - Young</dc:creator>
  <cp:lastModifiedBy>Regina Knoester</cp:lastModifiedBy>
  <cp:revision>40</cp:revision>
  <dcterms:created xsi:type="dcterms:W3CDTF">2019-05-27T06:58:27Z</dcterms:created>
  <dcterms:modified xsi:type="dcterms:W3CDTF">2024-10-08T07:20:15Z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0x010100D3BF84C18F7A344292DD7656E491D69B</vt:lpwstr>
  </property>
</Properties>
</file>