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7" r:id="rId5"/>
    <p:sldId id="264" r:id="rId6"/>
    <p:sldId id="268" r:id="rId7"/>
    <p:sldId id="266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382B"/>
    <a:srgbClr val="EA716A"/>
    <a:srgbClr val="5B9BD5"/>
    <a:srgbClr val="E30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EBD576-CCD2-E34E-CA22-40C003497280}" v="24" dt="2025-09-11T08:00:26.604"/>
    <p1510:client id="{B69082F4-8F40-6223-DA86-59DEAA3E8356}" v="3" dt="2025-09-11T08:09:45.3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2" d="100"/>
          <a:sy n="132" d="100"/>
        </p:scale>
        <p:origin x="696" y="1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11-9-2025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382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11-9-2025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690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11-9-2025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5320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11-9-2025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5434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11-9-2025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8312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11-9-2025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7419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11-9-2025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0376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11-9-2025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907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11-9-2025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628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11-9-2025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10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11-9-2025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072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DD4FE-C003-41A6-AD84-C953C2510461}" type="datetimeFigureOut">
              <a:rPr lang="nl-NL" smtClean="0"/>
              <a:t>11-9-2025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43058-1188-4FD1-95CA-1A7D8E986399}" type="slidenum">
              <a:rPr lang="nl-NL" smtClean="0"/>
              <a:t>‹#›</a:t>
            </a:fld>
            <a:endParaRPr lang="nl-NL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A038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</p:spTree>
    <p:extLst>
      <p:ext uri="{BB962C8B-B14F-4D97-AF65-F5344CB8AC3E}">
        <p14:creationId xmlns:p14="http://schemas.microsoft.com/office/powerpoint/2010/main" val="172454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38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75939" y="3951189"/>
            <a:ext cx="9144000" cy="1878676"/>
          </a:xfrm>
          <a:prstGeom prst="rect">
            <a:avLst/>
          </a:prstGeom>
          <a:solidFill>
            <a:schemeClr val="bg1"/>
          </a:solidFill>
          <a:ln>
            <a:solidFill>
              <a:srgbClr val="A038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877" y="4257610"/>
            <a:ext cx="3428074" cy="126583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9493A6D-E6B2-E079-1FEF-EC588DAE79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3490" y="5440357"/>
            <a:ext cx="1595163" cy="31644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F533A84-BAB8-0850-2CE2-8E65946084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939" y="1298460"/>
            <a:ext cx="9144000" cy="164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6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2209800" y="533400"/>
            <a:ext cx="7773988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b="1">
                <a:solidFill>
                  <a:schemeClr val="tx2"/>
                </a:solidFill>
              </a:rPr>
              <a:t>Conflict of Interest Disclosure Form</a:t>
            </a:r>
          </a:p>
          <a:p>
            <a:pPr>
              <a:lnSpc>
                <a:spcPts val="2600"/>
              </a:lnSpc>
              <a:spcBef>
                <a:spcPct val="0"/>
              </a:spcBef>
              <a:buNone/>
            </a:pPr>
            <a:r>
              <a:rPr lang="en-GB" altLang="nl-NL" sz="1600">
                <a:solidFill>
                  <a:srgbClr val="1F1C59"/>
                </a:solidFill>
              </a:rPr>
              <a:t>In accordance with the rules of the Health Care Inspectorate (IGZ)</a:t>
            </a:r>
            <a:endParaRPr lang="en-US" altLang="nl-NL" sz="1600">
              <a:solidFill>
                <a:srgbClr val="1F1C59"/>
              </a:solidFill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209801" y="1931989"/>
            <a:ext cx="1509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 b="1">
                <a:solidFill>
                  <a:srgbClr val="1F1C59"/>
                </a:solidFill>
              </a:rPr>
              <a:t>Name: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648075" y="1931989"/>
            <a:ext cx="5975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>
                <a:solidFill>
                  <a:srgbClr val="1F1C59"/>
                </a:solidFill>
              </a:rPr>
              <a:t>[ </a:t>
            </a:r>
            <a:r>
              <a:rPr lang="en-US" altLang="nl-NL" sz="2000" i="1">
                <a:solidFill>
                  <a:srgbClr val="1F1C59"/>
                </a:solidFill>
              </a:rPr>
              <a:t>enter your name</a:t>
            </a:r>
            <a:r>
              <a:rPr lang="en-US" altLang="nl-NL" sz="2000">
                <a:solidFill>
                  <a:srgbClr val="1F1C59"/>
                </a:solidFill>
              </a:rPr>
              <a:t>]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2209801" y="2349501"/>
            <a:ext cx="1509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 b="1">
                <a:solidFill>
                  <a:srgbClr val="1F1C59"/>
                </a:solidFill>
              </a:rPr>
              <a:t>Affiliation: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3648075" y="2349501"/>
            <a:ext cx="5975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>
                <a:solidFill>
                  <a:srgbClr val="1F1C59"/>
                </a:solidFill>
              </a:rPr>
              <a:t>[ </a:t>
            </a:r>
            <a:r>
              <a:rPr lang="en-US" altLang="nl-NL" sz="2000" i="1">
                <a:solidFill>
                  <a:srgbClr val="1F1C59"/>
                </a:solidFill>
              </a:rPr>
              <a:t>enter your affiliation </a:t>
            </a:r>
            <a:r>
              <a:rPr lang="en-US" altLang="nl-NL" sz="2000">
                <a:solidFill>
                  <a:srgbClr val="1F1C59"/>
                </a:solidFill>
              </a:rPr>
              <a:t>]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2209800" y="2895600"/>
            <a:ext cx="501650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fr-BE" altLang="nl-NL" sz="1200">
                <a:solidFill>
                  <a:srgbClr val="1F1C59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</a:t>
            </a:r>
            <a:r>
              <a:rPr lang="fr-BE" altLang="nl-NL" sz="1200">
                <a:solidFill>
                  <a:srgbClr val="1F1C59"/>
                </a:solidFill>
                <a:latin typeface="MS Gothic" panose="020B0609070205080204" pitchFamily="49" charset="-128"/>
                <a:ea typeface="MS Gothic" panose="020B0609070205080204" pitchFamily="49" charset="-128"/>
                <a:sym typeface="Wingdings" panose="05000000000000000000" pitchFamily="2" charset="2"/>
              </a:rPr>
              <a:t>☐</a:t>
            </a:r>
            <a:endParaRPr lang="en-GB" altLang="nl-NL" sz="1200">
              <a:solidFill>
                <a:srgbClr val="1F1C59"/>
              </a:solidFill>
            </a:endParaRPr>
          </a:p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fr-BE" altLang="nl-NL" sz="1200">
                <a:solidFill>
                  <a:srgbClr val="1F1C59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</a:t>
            </a:r>
            <a:r>
              <a:rPr lang="fr-BE" altLang="nl-NL" sz="1200">
                <a:solidFill>
                  <a:srgbClr val="1F1C59"/>
                </a:solidFill>
                <a:latin typeface="MS Gothic" panose="020B0609070205080204" pitchFamily="49" charset="-128"/>
                <a:ea typeface="MS Gothic" panose="020B0609070205080204" pitchFamily="49" charset="-128"/>
                <a:sym typeface="Wingdings" panose="05000000000000000000" pitchFamily="2" charset="2"/>
              </a:rPr>
              <a:t>☐</a:t>
            </a:r>
            <a:endParaRPr lang="en-US" altLang="nl-NL" sz="1800">
              <a:solidFill>
                <a:srgbClr val="1F1C59"/>
              </a:solidFill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88291"/>
              </p:ext>
            </p:extLst>
          </p:nvPr>
        </p:nvGraphicFramePr>
        <p:xfrm>
          <a:off x="2279650" y="3569199"/>
          <a:ext cx="7704138" cy="2600325"/>
        </p:xfrm>
        <a:graphic>
          <a:graphicData uri="http://schemas.openxmlformats.org/drawingml/2006/table">
            <a:tbl>
              <a:tblPr/>
              <a:tblGrid>
                <a:gridCol w="3852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Type of affiliation / financial interest</a:t>
                      </a:r>
                      <a:endParaRPr kumimoji="0" lang="en-GB" altLang="x-none" sz="1100" b="1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Name of commercial company</a:t>
                      </a:r>
                      <a:endParaRPr kumimoji="0" lang="en-GB" altLang="x-none" sz="1100" b="1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Receipt of grants/research supports: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Receipt of honoraria or consultation fees: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Participation in a company sponsored speaker</a:t>
                      </a: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’</a:t>
                      </a: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 bureau: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Stock shareholder: 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Other support (please specify):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Scientific advisory board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132" name="Rectangle 10"/>
          <p:cNvSpPr>
            <a:spLocks noChangeArrowheads="1"/>
          </p:cNvSpPr>
          <p:nvPr/>
        </p:nvSpPr>
        <p:spPr bwMode="auto">
          <a:xfrm>
            <a:off x="6888163" y="2997201"/>
            <a:ext cx="3529012" cy="4603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1200">
                <a:solidFill>
                  <a:srgbClr val="1F1C59"/>
                </a:solidFill>
              </a:rPr>
              <a:t>[</a:t>
            </a:r>
            <a:r>
              <a:rPr lang="en-US" altLang="nl-NL" sz="1200" i="1"/>
              <a:t>please delete the checkboxes to the left that aren</a:t>
            </a:r>
            <a:r>
              <a:rPr lang="en-US" altLang="en-US" sz="1200" i="1"/>
              <a:t>’</a:t>
            </a:r>
            <a:r>
              <a:rPr lang="en-US" altLang="nl-NL" sz="1200" i="1"/>
              <a:t>t applicable, then delete this yellow text box</a:t>
            </a:r>
            <a:r>
              <a:rPr lang="en-US" altLang="nl-NL" sz="1200">
                <a:solidFill>
                  <a:srgbClr val="1F1C59"/>
                </a:solidFill>
              </a:rPr>
              <a:t>]</a:t>
            </a:r>
          </a:p>
        </p:txBody>
      </p:sp>
      <p:sp>
        <p:nvSpPr>
          <p:cNvPr id="4133" name="Rectangle 11"/>
          <p:cNvSpPr>
            <a:spLocks noChangeArrowheads="1"/>
          </p:cNvSpPr>
          <p:nvPr/>
        </p:nvSpPr>
        <p:spPr bwMode="auto">
          <a:xfrm>
            <a:off x="2640014" y="2895600"/>
            <a:ext cx="7773987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en-US" altLang="nl-NL" sz="1200">
                <a:solidFill>
                  <a:srgbClr val="1F1C59"/>
                </a:solidFill>
              </a:rPr>
              <a:t>I have no potential conflict of interest to report</a:t>
            </a:r>
            <a:r>
              <a:rPr lang="en-GB" altLang="nl-NL" sz="1200">
                <a:solidFill>
                  <a:srgbClr val="1F1C59"/>
                </a:solidFill>
              </a:rPr>
              <a:t> </a:t>
            </a:r>
          </a:p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en-US" altLang="nl-NL" sz="1200">
                <a:solidFill>
                  <a:srgbClr val="1F1C59"/>
                </a:solidFill>
              </a:rPr>
              <a:t>I have the following potential conflict(s) of interest to report</a:t>
            </a:r>
            <a:endParaRPr lang="en-GB" altLang="nl-NL" sz="1200">
              <a:solidFill>
                <a:srgbClr val="1F1C59"/>
              </a:solidFill>
            </a:endParaRPr>
          </a:p>
          <a:p>
            <a:pPr>
              <a:lnSpc>
                <a:spcPts val="2163"/>
              </a:lnSpc>
              <a:buNone/>
            </a:pPr>
            <a:endParaRPr lang="en-US" altLang="nl-NL" sz="1800">
              <a:solidFill>
                <a:srgbClr val="1F1C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07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94896" y="75620"/>
            <a:ext cx="7772400" cy="11155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nl-NL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err="1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nl-NL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err="1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nl-NL">
                <a:latin typeface="Arial" panose="020B0604020202020204" pitchFamily="34" charset="0"/>
                <a:cs typeface="Arial" panose="020B0604020202020204" pitchFamily="34" charset="0"/>
              </a:rPr>
              <a:t> 32</a:t>
            </a: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102391" y="1816776"/>
            <a:ext cx="8049126" cy="442762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>
                <a:latin typeface="Arial" panose="020B0604020202020204" pitchFamily="34" charset="0"/>
                <a:cs typeface="Arial" panose="020B0604020202020204" pitchFamily="34" charset="0"/>
              </a:rPr>
              <a:t>Chapter title Arial bold, size 20</a:t>
            </a:r>
          </a:p>
          <a:p>
            <a:r>
              <a:rPr lang="en-GB" sz="1800">
                <a:latin typeface="Arial" panose="020B0604020202020204" pitchFamily="34" charset="0"/>
                <a:cs typeface="Arial" panose="020B0604020202020204" pitchFamily="34" charset="0"/>
              </a:rPr>
              <a:t>Normal text, Arial size 18. Align text and illustrations preferably on the left side</a:t>
            </a:r>
          </a:p>
          <a:p>
            <a:endParaRPr lang="en-GB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b="1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</a:p>
          <a:p>
            <a:r>
              <a:rPr lang="en-US" altLang="nl-NL" sz="1800">
                <a:latin typeface="Arial" panose="020B0604020202020204" pitchFamily="34" charset="0"/>
                <a:cs typeface="Arial" panose="020B0604020202020204" pitchFamily="34" charset="0"/>
              </a:rPr>
              <a:t>Example of a bullet list:</a:t>
            </a:r>
          </a:p>
          <a:p>
            <a:r>
              <a:rPr lang="en-US" altLang="nl-NL" sz="1800">
                <a:latin typeface="Arial" panose="020B0604020202020204" pitchFamily="34" charset="0"/>
                <a:cs typeface="Arial" panose="020B0604020202020204" pitchFamily="34" charset="0"/>
              </a:rPr>
              <a:t>• bullet 1</a:t>
            </a:r>
          </a:p>
          <a:p>
            <a:r>
              <a:rPr lang="en-US" altLang="nl-NL" sz="1800">
                <a:latin typeface="Arial" panose="020B0604020202020204" pitchFamily="34" charset="0"/>
                <a:cs typeface="Arial" panose="020B0604020202020204" pitchFamily="34" charset="0"/>
              </a:rPr>
              <a:t>• bullet 2</a:t>
            </a:r>
          </a:p>
          <a:p>
            <a:r>
              <a:rPr lang="en-US" altLang="nl-NL" sz="1800">
                <a:latin typeface="Arial" panose="020B0604020202020204" pitchFamily="34" charset="0"/>
                <a:cs typeface="Arial" panose="020B0604020202020204" pitchFamily="34" charset="0"/>
              </a:rPr>
              <a:t>• etc.</a:t>
            </a:r>
          </a:p>
          <a:p>
            <a:endParaRPr lang="en-GB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041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1312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032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49c9bec-699c-4a1b-acbf-8124fb0de83e" xsi:nil="true"/>
    <lcf76f155ced4ddcb4097134ff3c332f xmlns="ab10933e-099e-4e0e-b188-4d4a9abaa7c1">
      <Terms xmlns="http://schemas.microsoft.com/office/infopath/2007/PartnerControls"/>
    </lcf76f155ced4ddcb4097134ff3c332f>
    <Comments xmlns="ab10933e-099e-4e0e-b188-4d4a9abaa7c1" xsi:nil="true"/>
    <b559ec50acee425e8f6200fcd8b422dc xmlns="ab10933e-099e-4e0e-b188-4d4a9abaa7c1">
      <Terms xmlns="http://schemas.microsoft.com/office/infopath/2007/PartnerControls"/>
    </b559ec50acee425e8f6200fcd8b422dc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99A4319DBF40498C4AE5D7B05BFED7" ma:contentTypeVersion="18" ma:contentTypeDescription="Een nieuw document maken." ma:contentTypeScope="" ma:versionID="27b2c2f324b8d1c06f86ee96fcb3dcb6">
  <xsd:schema xmlns:xsd="http://www.w3.org/2001/XMLSchema" xmlns:xs="http://www.w3.org/2001/XMLSchema" xmlns:p="http://schemas.microsoft.com/office/2006/metadata/properties" xmlns:ns2="ab10933e-099e-4e0e-b188-4d4a9abaa7c1" xmlns:ns3="e49c9bec-699c-4a1b-acbf-8124fb0de83e" targetNamespace="http://schemas.microsoft.com/office/2006/metadata/properties" ma:root="true" ma:fieldsID="f64c692e8fae14ae4d1e0dbe3888a846" ns2:_="" ns3:_="">
    <xsd:import namespace="ab10933e-099e-4e0e-b188-4d4a9abaa7c1"/>
    <xsd:import namespace="e49c9bec-699c-4a1b-acbf-8124fb0de83e"/>
    <xsd:element name="properties">
      <xsd:complexType>
        <xsd:sequence>
          <xsd:element name="documentManagement">
            <xsd:complexType>
              <xsd:all>
                <xsd:element ref="ns2:b559ec50acee425e8f6200fcd8b422dc" minOccurs="0"/>
                <xsd:element ref="ns3:TaxCatchAll" minOccurs="0"/>
                <xsd:element ref="ns2:Comment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10933e-099e-4e0e-b188-4d4a9abaa7c1" elementFormDefault="qualified">
    <xsd:import namespace="http://schemas.microsoft.com/office/2006/documentManagement/types"/>
    <xsd:import namespace="http://schemas.microsoft.com/office/infopath/2007/PartnerControls"/>
    <xsd:element name="b559ec50acee425e8f6200fcd8b422dc" ma:index="9" nillable="true" ma:taxonomy="true" ma:internalName="b559ec50acee425e8f6200fcd8b422dc" ma:taxonomyFieldName="Edition" ma:displayName="Edition" ma:default="" ma:fieldId="{b559ec50-acee-425e-8f62-00fcd8b422dc}" ma:sspId="e63458cd-ce2d-47d3-a8fb-aba961f6e937" ma:termSetId="dc983145-9588-4d93-a325-182105f1d34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omments" ma:index="11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e63458cd-ce2d-47d3-a8fb-aba961f6e93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9c9bec-699c-4a1b-acbf-8124fb0de83e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546d9d30-cd80-49da-a292-0bb635cbdc85}" ma:internalName="TaxCatchAll" ma:showField="CatchAllData" ma:web="e49c9bec-699c-4a1b-acbf-8124fb0de8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03EB32-B015-46C9-A4B5-ED04A00148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A4763E-F409-41E5-BC68-54195F1BEE7A}">
  <ds:schemaRefs>
    <ds:schemaRef ds:uri="a6b8738b-d087-456f-927b-f89950f8c070"/>
    <ds:schemaRef ds:uri="ab10933e-099e-4e0e-b188-4d4a9abaa7c1"/>
    <ds:schemaRef ds:uri="e49c9bec-699c-4a1b-acbf-8124fb0de83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B69878D-C856-4F8D-9056-E8E5F37219C7}">
  <ds:schemaRefs>
    <ds:schemaRef ds:uri="ab10933e-099e-4e0e-b188-4d4a9abaa7c1"/>
    <ds:schemaRef ds:uri="e49c9bec-699c-4a1b-acbf-8124fb0de83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169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MS Gothic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Erasmus 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S.A. Dijkxhoorn - Young</dc:creator>
  <cp:lastModifiedBy>Samantha Dijkxhoorn - Young</cp:lastModifiedBy>
  <cp:revision>8</cp:revision>
  <dcterms:created xsi:type="dcterms:W3CDTF">2019-05-27T06:58:27Z</dcterms:created>
  <dcterms:modified xsi:type="dcterms:W3CDTF">2025-09-11T13:20:56Z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0x0101000C99A4319DBF40498C4AE5D7B05BFED7</vt:lpwstr>
  </property>
  <property fmtid="{D5CDD505-2E9C-101B-9397-08002B2CF9AE}" pid="3" name="MediaServiceImageTags">
    <vt:lpwstr/>
  </property>
</Properties>
</file>