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7" r:id="rId5"/>
    <p:sldId id="264" r:id="rId6"/>
    <p:sldId id="268" r:id="rId7"/>
    <p:sldId id="266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382B"/>
    <a:srgbClr val="EA716A"/>
    <a:srgbClr val="5B9BD5"/>
    <a:srgbClr val="E30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6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382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69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532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543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831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741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037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907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2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10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072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A038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</p:spTree>
    <p:extLst>
      <p:ext uri="{BB962C8B-B14F-4D97-AF65-F5344CB8AC3E}">
        <p14:creationId xmlns:p14="http://schemas.microsoft.com/office/powerpoint/2010/main" val="172454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38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6370" y="3951189"/>
            <a:ext cx="9144000" cy="1878676"/>
          </a:xfrm>
          <a:prstGeom prst="rect">
            <a:avLst/>
          </a:prstGeom>
          <a:solidFill>
            <a:schemeClr val="bg1"/>
          </a:solidFill>
          <a:ln>
            <a:solidFill>
              <a:srgbClr val="A038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877" y="4257610"/>
            <a:ext cx="3428074" cy="1265834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8460461" y="5338778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smtClean="0"/>
              <a:t>25 </a:t>
            </a:r>
            <a:r>
              <a:rPr lang="nl-NL" dirty="0" err="1"/>
              <a:t>january</a:t>
            </a:r>
            <a:r>
              <a:rPr lang="nl-NL" dirty="0"/>
              <a:t> </a:t>
            </a:r>
            <a:r>
              <a:rPr lang="nl-NL" dirty="0" smtClean="0"/>
              <a:t>2024</a:t>
            </a:r>
            <a:endParaRPr lang="nl-NL" dirty="0">
              <a:latin typeface="Century Gothic" panose="020B050202020202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6370" y="644809"/>
            <a:ext cx="9134354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2209800" y="533400"/>
            <a:ext cx="7773988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b="1">
                <a:solidFill>
                  <a:schemeClr val="tx2"/>
                </a:solidFill>
              </a:rPr>
              <a:t>Conflict of Interest Disclosure Form</a:t>
            </a:r>
          </a:p>
          <a:p>
            <a:pPr>
              <a:lnSpc>
                <a:spcPts val="2600"/>
              </a:lnSpc>
              <a:spcBef>
                <a:spcPct val="0"/>
              </a:spcBef>
              <a:buNone/>
            </a:pPr>
            <a:r>
              <a:rPr lang="en-GB" altLang="nl-NL" sz="1600">
                <a:solidFill>
                  <a:srgbClr val="1F1C59"/>
                </a:solidFill>
              </a:rPr>
              <a:t>In accordance with the rules of the Health Care Inspectorate (IGZ)</a:t>
            </a:r>
            <a:endParaRPr lang="en-US" altLang="nl-NL" sz="1600">
              <a:solidFill>
                <a:srgbClr val="1F1C59"/>
              </a:solidFill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2209801" y="1931989"/>
            <a:ext cx="1509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 b="1">
                <a:solidFill>
                  <a:srgbClr val="1F1C59"/>
                </a:solidFill>
              </a:rPr>
              <a:t>Name: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648075" y="1931989"/>
            <a:ext cx="5975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>
                <a:solidFill>
                  <a:srgbClr val="1F1C59"/>
                </a:solidFill>
              </a:rPr>
              <a:t>[ </a:t>
            </a:r>
            <a:r>
              <a:rPr lang="en-US" altLang="nl-NL" sz="2000" i="1">
                <a:solidFill>
                  <a:srgbClr val="1F1C59"/>
                </a:solidFill>
              </a:rPr>
              <a:t>enter your name</a:t>
            </a:r>
            <a:r>
              <a:rPr lang="en-US" altLang="nl-NL" sz="2000">
                <a:solidFill>
                  <a:srgbClr val="1F1C59"/>
                </a:solidFill>
              </a:rPr>
              <a:t>]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2209801" y="2349501"/>
            <a:ext cx="1509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 b="1">
                <a:solidFill>
                  <a:srgbClr val="1F1C59"/>
                </a:solidFill>
              </a:rPr>
              <a:t>Affiliation: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3648075" y="2349501"/>
            <a:ext cx="5975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>
                <a:solidFill>
                  <a:srgbClr val="1F1C59"/>
                </a:solidFill>
              </a:rPr>
              <a:t>[ </a:t>
            </a:r>
            <a:r>
              <a:rPr lang="en-US" altLang="nl-NL" sz="2000" i="1">
                <a:solidFill>
                  <a:srgbClr val="1F1C59"/>
                </a:solidFill>
              </a:rPr>
              <a:t>enter your affiliation </a:t>
            </a:r>
            <a:r>
              <a:rPr lang="en-US" altLang="nl-NL" sz="2000">
                <a:solidFill>
                  <a:srgbClr val="1F1C59"/>
                </a:solidFill>
              </a:rPr>
              <a:t>]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209800" y="2895600"/>
            <a:ext cx="50165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163"/>
              </a:lnSpc>
              <a:spcBef>
                <a:spcPct val="0"/>
              </a:spcBef>
              <a:buNone/>
            </a:pPr>
            <a:r>
              <a:rPr lang="fr-BE" altLang="nl-NL" sz="1200">
                <a:solidFill>
                  <a:srgbClr val="1F1C59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</a:t>
            </a:r>
            <a:r>
              <a:rPr lang="fr-BE" altLang="nl-NL" sz="1200">
                <a:solidFill>
                  <a:srgbClr val="1F1C59"/>
                </a:solidFill>
                <a:latin typeface="MS Gothic" panose="020B0609070205080204" pitchFamily="49" charset="-128"/>
                <a:ea typeface="MS Gothic" panose="020B0609070205080204" pitchFamily="49" charset="-128"/>
                <a:sym typeface="Wingdings" panose="05000000000000000000" pitchFamily="2" charset="2"/>
              </a:rPr>
              <a:t>☐</a:t>
            </a:r>
            <a:endParaRPr lang="en-GB" altLang="nl-NL" sz="1200">
              <a:solidFill>
                <a:srgbClr val="1F1C59"/>
              </a:solidFill>
            </a:endParaRPr>
          </a:p>
          <a:p>
            <a:pPr>
              <a:lnSpc>
                <a:spcPts val="2163"/>
              </a:lnSpc>
              <a:spcBef>
                <a:spcPct val="0"/>
              </a:spcBef>
              <a:buNone/>
            </a:pPr>
            <a:r>
              <a:rPr lang="fr-BE" altLang="nl-NL" sz="1200">
                <a:solidFill>
                  <a:srgbClr val="1F1C59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</a:t>
            </a:r>
            <a:r>
              <a:rPr lang="fr-BE" altLang="nl-NL" sz="1200">
                <a:solidFill>
                  <a:srgbClr val="1F1C59"/>
                </a:solidFill>
                <a:latin typeface="MS Gothic" panose="020B0609070205080204" pitchFamily="49" charset="-128"/>
                <a:ea typeface="MS Gothic" panose="020B0609070205080204" pitchFamily="49" charset="-128"/>
                <a:sym typeface="Wingdings" panose="05000000000000000000" pitchFamily="2" charset="2"/>
              </a:rPr>
              <a:t>☐</a:t>
            </a:r>
            <a:endParaRPr lang="en-US" altLang="nl-NL" sz="1800">
              <a:solidFill>
                <a:srgbClr val="1F1C59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88291"/>
              </p:ext>
            </p:extLst>
          </p:nvPr>
        </p:nvGraphicFramePr>
        <p:xfrm>
          <a:off x="2279650" y="3569199"/>
          <a:ext cx="7704138" cy="2600325"/>
        </p:xfrm>
        <a:graphic>
          <a:graphicData uri="http://schemas.openxmlformats.org/drawingml/2006/table">
            <a:tbl>
              <a:tblPr/>
              <a:tblGrid>
                <a:gridCol w="3852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Type of affiliation / financial interest</a:t>
                      </a:r>
                      <a:endParaRPr kumimoji="0" lang="en-GB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Name of commercial company</a:t>
                      </a:r>
                      <a:endParaRPr kumimoji="0" lang="en-GB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Receipt of grants/research supports: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Receipt of honoraria or consultation fees: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Participation in a company sponsored speaker</a:t>
                      </a: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’</a:t>
                      </a: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 bureau: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Stock shareholder: 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Other support (please specify):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Scientific advisory board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132" name="Rectangle 10"/>
          <p:cNvSpPr>
            <a:spLocks noChangeArrowheads="1"/>
          </p:cNvSpPr>
          <p:nvPr/>
        </p:nvSpPr>
        <p:spPr bwMode="auto">
          <a:xfrm>
            <a:off x="6888163" y="2997201"/>
            <a:ext cx="3529012" cy="4603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1200">
                <a:solidFill>
                  <a:srgbClr val="1F1C59"/>
                </a:solidFill>
              </a:rPr>
              <a:t>[</a:t>
            </a:r>
            <a:r>
              <a:rPr lang="en-US" altLang="nl-NL" sz="1200" i="1"/>
              <a:t>please delete the checkboxes to the left that aren</a:t>
            </a:r>
            <a:r>
              <a:rPr lang="en-US" altLang="en-US" sz="1200" i="1"/>
              <a:t>’</a:t>
            </a:r>
            <a:r>
              <a:rPr lang="en-US" altLang="nl-NL" sz="1200" i="1"/>
              <a:t>t applicable, then delete this yellow text box</a:t>
            </a:r>
            <a:r>
              <a:rPr lang="en-US" altLang="nl-NL" sz="1200">
                <a:solidFill>
                  <a:srgbClr val="1F1C59"/>
                </a:solidFill>
              </a:rPr>
              <a:t>]</a:t>
            </a:r>
          </a:p>
        </p:txBody>
      </p:sp>
      <p:sp>
        <p:nvSpPr>
          <p:cNvPr id="4133" name="Rectangle 11"/>
          <p:cNvSpPr>
            <a:spLocks noChangeArrowheads="1"/>
          </p:cNvSpPr>
          <p:nvPr/>
        </p:nvSpPr>
        <p:spPr bwMode="auto">
          <a:xfrm>
            <a:off x="2640014" y="2895600"/>
            <a:ext cx="7773987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163"/>
              </a:lnSpc>
              <a:spcBef>
                <a:spcPct val="0"/>
              </a:spcBef>
              <a:buNone/>
            </a:pPr>
            <a:r>
              <a:rPr lang="en-US" altLang="nl-NL" sz="1200">
                <a:solidFill>
                  <a:srgbClr val="1F1C59"/>
                </a:solidFill>
              </a:rPr>
              <a:t>I have no potential conflict of interest to report</a:t>
            </a:r>
            <a:r>
              <a:rPr lang="en-GB" altLang="nl-NL" sz="1200">
                <a:solidFill>
                  <a:srgbClr val="1F1C59"/>
                </a:solidFill>
              </a:rPr>
              <a:t> </a:t>
            </a:r>
          </a:p>
          <a:p>
            <a:pPr>
              <a:lnSpc>
                <a:spcPts val="2163"/>
              </a:lnSpc>
              <a:spcBef>
                <a:spcPct val="0"/>
              </a:spcBef>
              <a:buNone/>
            </a:pPr>
            <a:r>
              <a:rPr lang="en-US" altLang="nl-NL" sz="1200">
                <a:solidFill>
                  <a:srgbClr val="1F1C59"/>
                </a:solidFill>
              </a:rPr>
              <a:t>I have the following potential conflict(s) of interest to report</a:t>
            </a:r>
            <a:endParaRPr lang="en-GB" altLang="nl-NL" sz="1200">
              <a:solidFill>
                <a:srgbClr val="1F1C59"/>
              </a:solidFill>
            </a:endParaRPr>
          </a:p>
          <a:p>
            <a:pPr>
              <a:lnSpc>
                <a:spcPts val="2163"/>
              </a:lnSpc>
              <a:buNone/>
            </a:pPr>
            <a:endParaRPr lang="en-US" altLang="nl-NL" sz="1800">
              <a:solidFill>
                <a:srgbClr val="1F1C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0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94896" y="75620"/>
            <a:ext cx="7772400" cy="11155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32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102391" y="1816776"/>
            <a:ext cx="8049126" cy="442762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Chapter title Arial bold, size 20</a:t>
            </a: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Normal text, Arial size 18. Align text and illustrations preferably on the left side</a:t>
            </a: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</a:rPr>
              <a:t>Example of a bullet list:</a:t>
            </a:r>
          </a:p>
          <a:p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</a:rPr>
              <a:t>• bullet 1</a:t>
            </a:r>
          </a:p>
          <a:p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</a:rPr>
              <a:t>• bullet 2</a:t>
            </a:r>
          </a:p>
          <a:p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</a:rPr>
              <a:t>• etc.</a:t>
            </a: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04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31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503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EB1E08EBA18145A14BA20BB72C2BE5" ma:contentTypeVersion="4" ma:contentTypeDescription="Een nieuw document maken." ma:contentTypeScope="" ma:versionID="4faf73736fcd1450d9bce0975ecb75df">
  <xsd:schema xmlns:xsd="http://www.w3.org/2001/XMLSchema" xmlns:xs="http://www.w3.org/2001/XMLSchema" xmlns:p="http://schemas.microsoft.com/office/2006/metadata/properties" xmlns:ns2="856a23c0-e2e7-45d4-90c4-b88f15475377" xmlns:ns3="e49c9bec-699c-4a1b-acbf-8124fb0de83e" targetNamespace="http://schemas.microsoft.com/office/2006/metadata/properties" ma:root="true" ma:fieldsID="5ab3af71791db57e63a2a8fff0c67b56" ns2:_="" ns3:_="">
    <xsd:import namespace="856a23c0-e2e7-45d4-90c4-b88f15475377"/>
    <xsd:import namespace="e49c9bec-699c-4a1b-acbf-8124fb0de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6a23c0-e2e7-45d4-90c4-b88f154753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c9bec-699c-4a1b-acbf-8124fb0de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A4763E-F409-41E5-BC68-54195F1BEE7A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856a23c0-e2e7-45d4-90c4-b88f15475377"/>
    <ds:schemaRef ds:uri="e49c9bec-699c-4a1b-acbf-8124fb0de83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603EB32-B015-46C9-A4B5-ED04A00148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C81750-99E6-4394-8F4E-F6F04B5145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6a23c0-e2e7-45d4-90c4-b88f15475377"/>
    <ds:schemaRef ds:uri="e49c9bec-699c-4a1b-acbf-8124fb0de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1621</TotalTime>
  <Words>162</Words>
  <Application>Microsoft Office PowerPoint</Application>
  <PresentationFormat>Breedbeeld</PresentationFormat>
  <Paragraphs>35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3" baseType="lpstr">
      <vt:lpstr>MS Gothic</vt:lpstr>
      <vt:lpstr>ＭＳ Ｐゴシック</vt:lpstr>
      <vt:lpstr>Arial</vt:lpstr>
      <vt:lpstr>Calibri</vt:lpstr>
      <vt:lpstr>Calibri Light</vt:lpstr>
      <vt:lpstr>Century Gothic</vt:lpstr>
      <vt:lpstr>Wingdings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Erasmus 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S.A. Dijkxhoorn - Young</dc:creator>
  <cp:lastModifiedBy>Knoester, R.</cp:lastModifiedBy>
  <cp:revision>37</cp:revision>
  <dcterms:created xsi:type="dcterms:W3CDTF">2019-05-27T06:58:27Z</dcterms:created>
  <dcterms:modified xsi:type="dcterms:W3CDTF">2023-08-03T07:55:43Z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0x0101005DEB1E08EBA18145A14BA20BB72C2BE5</vt:lpwstr>
  </property>
</Properties>
</file>